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9" r:id="rId4"/>
    <p:sldId id="270" r:id="rId5"/>
    <p:sldId id="275" r:id="rId6"/>
    <p:sldId id="274" r:id="rId7"/>
    <p:sldId id="273" r:id="rId8"/>
    <p:sldId id="272" r:id="rId9"/>
    <p:sldId id="271" r:id="rId10"/>
    <p:sldId id="277" r:id="rId11"/>
    <p:sldId id="276" r:id="rId12"/>
    <p:sldId id="25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AEEF"/>
    <a:srgbClr val="5E3D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43" autoAdjust="0"/>
  </p:normalViewPr>
  <p:slideViewPr>
    <p:cSldViewPr>
      <p:cViewPr varScale="1">
        <p:scale>
          <a:sx n="118" d="100"/>
          <a:sy n="118" d="100"/>
        </p:scale>
        <p:origin x="14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4A4DFE-ADE8-4E34-A109-051698DB5119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F154E93-EC7E-4511-8CC9-53B541C41B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8050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3ACD75-392E-4BB2-8AC0-F3504D3A8D51}" type="datetimeFigureOut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CF4B6A8-D8A2-4FD7-A39E-73C252B764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7245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:\Отдел ИК и СМ\Овчинников\ФОНД 2 - ЦВП\- БРЕНДБУК\Для-презентации-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5" r="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 userDrawn="1"/>
        </p:nvSpPr>
        <p:spPr>
          <a:xfrm>
            <a:off x="0" y="3716338"/>
            <a:ext cx="9144000" cy="504825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133600"/>
            <a:ext cx="24447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2916238" y="2276475"/>
            <a:ext cx="0" cy="108108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Y:\Отдел ИК и СМ\Овчинников\ФОНД 2 - ЦВП\- БРЕНДБУК\Для-презентации-4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06" b="17039"/>
          <a:stretch>
            <a:fillRect/>
          </a:stretch>
        </p:blipFill>
        <p:spPr bwMode="auto">
          <a:xfrm>
            <a:off x="5219700" y="2781300"/>
            <a:ext cx="39243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276872"/>
            <a:ext cx="5544616" cy="108012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3789040"/>
            <a:ext cx="3600400" cy="36004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468313" y="3789363"/>
            <a:ext cx="1582737" cy="365125"/>
          </a:xfrm>
        </p:spPr>
        <p:txBody>
          <a:bodyPr/>
          <a:lstStyle>
            <a:lvl1pPr algn="l"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4F52E92-7614-4D83-BC6F-1430DB298AA0}" type="datetime1">
              <a:rPr lang="ru-RU"/>
              <a:pPr>
                <a:defRPr/>
              </a:pPr>
              <a:t>17.10.2023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86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оризонт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Отдел ИК и СМ\Овчинников\ФОНД 2 - ЦВП\- БРЕНДБУК\Для-презентации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 userDrawn="1"/>
        </p:nvSpPr>
        <p:spPr>
          <a:xfrm>
            <a:off x="0" y="260350"/>
            <a:ext cx="4211638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532813" y="6308725"/>
            <a:ext cx="611187" cy="43338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188913"/>
            <a:ext cx="12668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107950" y="6308725"/>
            <a:ext cx="1223963" cy="43338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1BA56EF-C776-41B5-A4C6-66DED6617CE6}" type="datetime1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532813" y="6308725"/>
            <a:ext cx="576262" cy="4333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81C1F74-0B1F-4454-A8AA-71DAD5C8A1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50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ертик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Y:\Отдел ИК и СМ\Овчинников\ФОНД 2 - ЦВП\- БРЕНДБУК\Для-презентации-1-1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88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Y:\Отдел ИК и СМ\Овчинников\ФОНД 2 - ЦВП\- БРЕНДБУК\Для-презентации-1-1-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 userDrawn="1"/>
        </p:nvSpPr>
        <p:spPr>
          <a:xfrm>
            <a:off x="0" y="260350"/>
            <a:ext cx="4211638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188913"/>
            <a:ext cx="12668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 userDrawn="1"/>
        </p:nvSpPr>
        <p:spPr>
          <a:xfrm>
            <a:off x="8532813" y="6308725"/>
            <a:ext cx="611187" cy="43338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764704"/>
            <a:ext cx="6624736" cy="590465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107950" y="6308725"/>
            <a:ext cx="1295400" cy="43338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B174807-0BDE-4EA0-AEAB-C36D329F90F2}" type="datetime1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532813" y="6308725"/>
            <a:ext cx="576262" cy="4333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F22A51-E664-49CA-95FC-810B2F223F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007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:\Отдел ИК и СМ\Овчинников\ФОНД 2 - ЦВП\- БРЕНДБУК\Для-презентации-5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" r="5582"/>
          <a:stretch>
            <a:fillRect/>
          </a:stretch>
        </p:blipFill>
        <p:spPr bwMode="auto">
          <a:xfrm>
            <a:off x="0" y="0"/>
            <a:ext cx="8820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 userDrawn="1"/>
        </p:nvSpPr>
        <p:spPr>
          <a:xfrm>
            <a:off x="3275856" y="0"/>
            <a:ext cx="5616624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6300788" y="1844675"/>
            <a:ext cx="259238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6011863" y="5445125"/>
            <a:ext cx="3132137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6156325" y="5445125"/>
            <a:ext cx="29876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Спасибо за внимание!</a:t>
            </a:r>
          </a:p>
        </p:txBody>
      </p:sp>
      <p:pic>
        <p:nvPicPr>
          <p:cNvPr id="8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04813"/>
            <a:ext cx="24431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Текст 18"/>
          <p:cNvSpPr>
            <a:spLocks noGrp="1"/>
          </p:cNvSpPr>
          <p:nvPr>
            <p:ph type="body" sz="quarter" idx="11"/>
          </p:nvPr>
        </p:nvSpPr>
        <p:spPr>
          <a:xfrm>
            <a:off x="6516688" y="1989138"/>
            <a:ext cx="2159768" cy="3168054"/>
          </a:xfrm>
        </p:spPr>
        <p:txBody>
          <a:bodyPr>
            <a:normAutofit/>
          </a:bodyPr>
          <a:lstStyle>
            <a:lvl1pPr algn="ctr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2"/>
          </p:nvPr>
        </p:nvSpPr>
        <p:spPr>
          <a:xfrm>
            <a:off x="6948488" y="6092825"/>
            <a:ext cx="1368425" cy="431800"/>
          </a:xfrm>
        </p:spPr>
        <p:txBody>
          <a:bodyPr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E4BB8EE-0A85-4B2F-99E5-756886E7040D}" type="datetime1">
              <a:rPr lang="ru-RU"/>
              <a:pPr>
                <a:defRPr/>
              </a:pPr>
              <a:t>17.10.2023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10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:\Отдел ИК и СМ\Овчинников\ФОНД 2 - ЦВП\- БРЕНДБУК\Для-презентации-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5" r="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 userDrawn="1"/>
        </p:nvSpPr>
        <p:spPr>
          <a:xfrm>
            <a:off x="0" y="3716338"/>
            <a:ext cx="9144000" cy="504825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6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133600"/>
            <a:ext cx="24447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2916238" y="2276475"/>
            <a:ext cx="0" cy="108108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Y:\Отдел ИК и СМ\Овчинников\ФОНД 2 - ЦВП\- БРЕНДБУК\Для-презентации-4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06" b="17039"/>
          <a:stretch>
            <a:fillRect/>
          </a:stretch>
        </p:blipFill>
        <p:spPr bwMode="auto">
          <a:xfrm>
            <a:off x="5219700" y="2781300"/>
            <a:ext cx="39243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276872"/>
            <a:ext cx="5544616" cy="108012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3789040"/>
            <a:ext cx="3600400" cy="36004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468313" y="3789363"/>
            <a:ext cx="1582737" cy="365125"/>
          </a:xfrm>
        </p:spPr>
        <p:txBody>
          <a:bodyPr/>
          <a:lstStyle>
            <a:lvl1pPr algn="l">
              <a:defRPr sz="180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70FB829-8784-4A04-9339-5D102281F65C}" type="datetime1">
              <a:rPr lang="ru-RU"/>
              <a:pPr>
                <a:defRPr/>
              </a:pPr>
              <a:t>17.10.2023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35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оризонт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Отдел ИК и СМ\Овчинников\ФОНД 2 - ЦВП\- БРЕНДБУК\Для-презентации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 userDrawn="1"/>
        </p:nvSpPr>
        <p:spPr>
          <a:xfrm>
            <a:off x="0" y="260350"/>
            <a:ext cx="4211638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532813" y="6308725"/>
            <a:ext cx="611187" cy="43338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7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188913"/>
            <a:ext cx="12668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107950" y="6308725"/>
            <a:ext cx="1223963" cy="43338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461454C-1504-4349-9324-316745FEF375}" type="datetime1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532813" y="6308725"/>
            <a:ext cx="576262" cy="4333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8BA00B9-3E3E-4C26-93E6-CD29E5F203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365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ертик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Y:\Отдел ИК и СМ\Овчинников\ФОНД 2 - ЦВП\- БРЕНДБУК\Для-презентации-1-1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88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Y:\Отдел ИК и СМ\Овчинников\ФОНД 2 - ЦВП\- БРЕНДБУК\Для-презентации-1-1-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 userDrawn="1"/>
        </p:nvSpPr>
        <p:spPr>
          <a:xfrm>
            <a:off x="0" y="260350"/>
            <a:ext cx="4211638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188913"/>
            <a:ext cx="12668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 userDrawn="1"/>
        </p:nvSpPr>
        <p:spPr>
          <a:xfrm>
            <a:off x="8532813" y="6308725"/>
            <a:ext cx="611187" cy="43338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764704"/>
            <a:ext cx="6624736" cy="590465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107950" y="6308725"/>
            <a:ext cx="1295400" cy="43338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C2850CD-7E3C-4633-AFE9-09616F5BD006}" type="datetime1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532813" y="6308725"/>
            <a:ext cx="576262" cy="4333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AA73993-D562-490F-986E-EFF1E2809F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883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:\Отдел ИК и СМ\Овчинников\ФОНД 2 - ЦВП\- БРЕНДБУК\Для-презентации-5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" r="5582"/>
          <a:stretch>
            <a:fillRect/>
          </a:stretch>
        </p:blipFill>
        <p:spPr bwMode="auto">
          <a:xfrm>
            <a:off x="0" y="0"/>
            <a:ext cx="8820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 userDrawn="1"/>
        </p:nvSpPr>
        <p:spPr>
          <a:xfrm>
            <a:off x="3275856" y="0"/>
            <a:ext cx="5616624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300788" y="1844675"/>
            <a:ext cx="2592387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6011863" y="5445125"/>
            <a:ext cx="3132137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6156325" y="5445125"/>
            <a:ext cx="2987675" cy="4000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200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Спасибо за внимание!</a:t>
            </a:r>
          </a:p>
        </p:txBody>
      </p:sp>
      <p:pic>
        <p:nvPicPr>
          <p:cNvPr id="8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04813"/>
            <a:ext cx="24431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Текст 18"/>
          <p:cNvSpPr>
            <a:spLocks noGrp="1"/>
          </p:cNvSpPr>
          <p:nvPr>
            <p:ph type="body" sz="quarter" idx="11"/>
          </p:nvPr>
        </p:nvSpPr>
        <p:spPr>
          <a:xfrm>
            <a:off x="6516688" y="1989138"/>
            <a:ext cx="2159768" cy="3168054"/>
          </a:xfrm>
        </p:spPr>
        <p:txBody>
          <a:bodyPr>
            <a:normAutofit/>
          </a:bodyPr>
          <a:lstStyle>
            <a:lvl1pPr algn="ctr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2"/>
          </p:nvPr>
        </p:nvSpPr>
        <p:spPr>
          <a:xfrm>
            <a:off x="6948488" y="6092825"/>
            <a:ext cx="1368425" cy="431800"/>
          </a:xfrm>
        </p:spPr>
        <p:txBody>
          <a:bodyPr/>
          <a:lstStyle>
            <a:lvl1pPr algn="ctr"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98D728D-E051-41F7-AA03-91CD2E6619B2}" type="datetime1">
              <a:rPr lang="ru-RU"/>
              <a:pPr>
                <a:defRPr/>
              </a:pPr>
              <a:t>17.10.2023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98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48974-4A86-4611-AB18-7BFEACC75BB1}" type="datetime1">
              <a:rPr lang="ru-RU"/>
              <a:pPr>
                <a:defRPr/>
              </a:pPr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162800" y="152400"/>
            <a:ext cx="1752600" cy="228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429000" y="655637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fld id="{49BBE1FD-6583-4E18-8F32-ECB995F8F5B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018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23850" y="260350"/>
            <a:ext cx="3887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9750" y="1412875"/>
            <a:ext cx="80645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7950" y="6308725"/>
            <a:ext cx="107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BE7084-A364-474C-8B73-1A2EE62054D2}" type="datetime1">
              <a:rPr lang="ru-RU"/>
              <a:pPr>
                <a:defRPr/>
              </a:pPr>
              <a:t>17.10.2023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323850" y="260350"/>
            <a:ext cx="3887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539750" y="1412875"/>
            <a:ext cx="80645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7950" y="6308725"/>
            <a:ext cx="107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5F7B1A-12E4-4892-96DE-B51B475582B0}" type="datetime1">
              <a:rPr lang="ru-RU"/>
              <a:pPr>
                <a:defRPr/>
              </a:pPr>
              <a:t>17.10.2023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>
          <a:xfrm>
            <a:off x="2916238" y="2205038"/>
            <a:ext cx="4824412" cy="1079500"/>
          </a:xfrm>
        </p:spPr>
        <p:txBody>
          <a:bodyPr/>
          <a:lstStyle/>
          <a:p>
            <a:pPr algn="ctr" eaLnBrk="1" hangingPunct="1"/>
            <a:r>
              <a:rPr lang="ru-RU" altLang="ru-RU" sz="8000" smtClean="0">
                <a:solidFill>
                  <a:srgbClr val="595959"/>
                </a:solidFill>
              </a:rPr>
              <a:t>УМНИК</a:t>
            </a:r>
            <a:r>
              <a:rPr lang="ru-RU" altLang="ru-RU" sz="6000" smtClean="0">
                <a:solidFill>
                  <a:srgbClr val="595959"/>
                </a:solidFill>
              </a:rPr>
              <a:t> </a:t>
            </a:r>
          </a:p>
        </p:txBody>
      </p:sp>
      <p:sp>
        <p:nvSpPr>
          <p:cNvPr id="12291" name="Дата 3"/>
          <p:cNvSpPr>
            <a:spLocks noGrp="1"/>
          </p:cNvSpPr>
          <p:nvPr>
            <p:ph type="dt" sz="quarter" idx="10"/>
          </p:nvPr>
        </p:nvSpPr>
        <p:spPr bwMode="auto">
          <a:xfrm>
            <a:off x="4932363" y="3789363"/>
            <a:ext cx="14398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80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2018 г.</a:t>
            </a:r>
          </a:p>
        </p:txBody>
      </p:sp>
      <p:sp>
        <p:nvSpPr>
          <p:cNvPr id="12292" name="Прямоугольник 2"/>
          <p:cNvSpPr>
            <a:spLocks noChangeArrowheads="1"/>
          </p:cNvSpPr>
          <p:nvPr/>
        </p:nvSpPr>
        <p:spPr bwMode="auto">
          <a:xfrm>
            <a:off x="539750" y="115888"/>
            <a:ext cx="82804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latin typeface="Calibri" panose="020F0502020204030204" pitchFamily="34" charset="0"/>
              </a:rPr>
              <a:t>«Название проекта»</a:t>
            </a:r>
            <a:br>
              <a:rPr lang="ru-RU" altLang="ru-RU" sz="2000" b="1">
                <a:latin typeface="Calibri" panose="020F0502020204030204" pitchFamily="34" charset="0"/>
              </a:rPr>
            </a:br>
            <a:r>
              <a:rPr lang="ru-RU" altLang="ru-RU" sz="2000">
                <a:latin typeface="Calibri" panose="020F0502020204030204" pitchFamily="34" charset="0"/>
              </a:rPr>
              <a:t>Направление: Н1. Цифровые технологии; Н2. Медицина и технологии здоровьесбережения; Н3. Новые материалы и химические технологии;</a:t>
            </a:r>
          </a:p>
          <a:p>
            <a:pPr algn="ctr" eaLnBrk="1" hangingPunct="1"/>
            <a:r>
              <a:rPr lang="ru-RU" altLang="ru-RU" sz="2000">
                <a:latin typeface="Calibri" panose="020F0502020204030204" pitchFamily="34" charset="0"/>
              </a:rPr>
              <a:t>Н4. Новые приборы и интеллектуальные производственные технологии;</a:t>
            </a:r>
          </a:p>
          <a:p>
            <a:pPr algn="ctr" eaLnBrk="1" hangingPunct="1"/>
            <a:r>
              <a:rPr lang="ru-RU" altLang="ru-RU" sz="2000">
                <a:latin typeface="Calibri" panose="020F0502020204030204" pitchFamily="34" charset="0"/>
              </a:rPr>
              <a:t>Н5. Биотехнологии; Н6. Ресурсосберегающая энергетика</a:t>
            </a:r>
            <a:br>
              <a:rPr lang="ru-RU" altLang="ru-RU" sz="2000">
                <a:latin typeface="Calibri" panose="020F0502020204030204" pitchFamily="34" charset="0"/>
              </a:rPr>
            </a:br>
            <a:r>
              <a:rPr lang="ru-RU" altLang="ru-RU" sz="2000" b="1">
                <a:latin typeface="Calibri" panose="020F0502020204030204" pitchFamily="34" charset="0"/>
              </a:rPr>
              <a:t>(Выбрать одно из направлений)</a:t>
            </a:r>
          </a:p>
        </p:txBody>
      </p:sp>
      <p:sp>
        <p:nvSpPr>
          <p:cNvPr id="1229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4508500"/>
            <a:ext cx="5616575" cy="2160588"/>
          </a:xfrm>
        </p:spPr>
        <p:txBody>
          <a:bodyPr/>
          <a:lstStyle/>
          <a:p>
            <a:pPr algn="ctr" eaLnBrk="1" hangingPunct="1"/>
            <a:r>
              <a:rPr lang="ru-RU" altLang="ru-RU" sz="2400" smtClean="0">
                <a:solidFill>
                  <a:schemeClr val="tx1"/>
                </a:solidFill>
                <a:latin typeface="Calibri" panose="020F0502020204030204" pitchFamily="34" charset="0"/>
              </a:rPr>
              <a:t>ФИО студент, магистр, аспирант и т.п.</a:t>
            </a:r>
          </a:p>
          <a:p>
            <a:pPr algn="ctr" eaLnBrk="1" hangingPunct="1"/>
            <a:r>
              <a:rPr lang="ru-RU" altLang="ru-RU" sz="2400" smtClean="0">
                <a:solidFill>
                  <a:schemeClr val="tx1"/>
                </a:solidFill>
                <a:latin typeface="Calibri" panose="020F0502020204030204" pitchFamily="34" charset="0"/>
              </a:rPr>
              <a:t>Названия: город, ВУЗ, предприятие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5508625" cy="431800"/>
          </a:xfrm>
          <a:solidFill>
            <a:srgbClr val="00AEEF"/>
          </a:solidFill>
        </p:spPr>
        <p:txBody>
          <a:bodyPr/>
          <a:lstStyle/>
          <a:p>
            <a:r>
              <a:rPr lang="ru-RU" altLang="ru-RU" smtClean="0"/>
              <a:t>Партнеры, заинтересованные организации</a:t>
            </a: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539750" y="1412875"/>
            <a:ext cx="8064500" cy="4824413"/>
          </a:xfrm>
        </p:spPr>
        <p:txBody>
          <a:bodyPr/>
          <a:lstStyle/>
          <a:p>
            <a:r>
              <a:rPr lang="ru-RU" altLang="ru-RU" smtClean="0"/>
              <a:t>Укажите кому потенциально интересен Ваш проект, кто готов оказать поддержку его развитию, кто готов предоставить дополнительные ресурсы (оборудование, финансы, помещение, комплектующие, образцы). При наличии продемонстрируйте имеющиеся намерения в виде письма от организации.</a:t>
            </a: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F422BE-F7B0-4C1E-BC0F-AC5223C30DE3}" type="slidenum">
              <a:rPr lang="ru-RU" altLang="ru-RU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eaLnBrk="1" hangingPunct="1"/>
              <a:t>10</a:t>
            </a:fld>
            <a:endParaRPr lang="ru-RU" altLang="ru-RU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 txBox="1">
            <a:spLocks/>
          </p:cNvSpPr>
          <p:nvPr/>
        </p:nvSpPr>
        <p:spPr bwMode="auto">
          <a:xfrm>
            <a:off x="5148263" y="2133600"/>
            <a:ext cx="381635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3000">
                <a:latin typeface="Tahoma" panose="020B0604030504040204" pitchFamily="34" charset="0"/>
                <a:cs typeface="Tahoma" panose="020B0604030504040204" pitchFamily="34" charset="0"/>
              </a:rPr>
              <a:t>ФИО 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3000">
                <a:latin typeface="Tahoma" panose="020B0604030504040204" pitchFamily="34" charset="0"/>
                <a:cs typeface="Tahoma" panose="020B0604030504040204" pitchFamily="34" charset="0"/>
              </a:rPr>
              <a:t>Контакты: 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3000">
                <a:latin typeface="Tahoma" panose="020B0604030504040204" pitchFamily="34" charset="0"/>
                <a:cs typeface="Tahoma" panose="020B0604030504040204" pitchFamily="34" charset="0"/>
              </a:rPr>
              <a:t>Телефон сотовый;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3000">
                <a:latin typeface="Tahoma" panose="020B0604030504040204" pitchFamily="34" charset="0"/>
                <a:cs typeface="Tahoma" panose="020B0604030504040204" pitchFamily="34" charset="0"/>
              </a:rPr>
              <a:t>Электронная почта.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smtClean="0"/>
              <a:t>Структура презентации</a:t>
            </a:r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3B968C-BE69-4202-B0C9-BF4F96717348}" type="slidenum">
              <a:rPr lang="ru-RU" altLang="ru-RU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eaLnBrk="1" hangingPunct="1"/>
              <a:t>2</a:t>
            </a:fld>
            <a:endParaRPr lang="ru-RU" altLang="ru-RU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6" name="Text Box 3"/>
          <p:cNvSpPr>
            <a:spLocks noGrp="1" noChangeArrowheads="1"/>
          </p:cNvSpPr>
          <p:nvPr>
            <p:ph idx="1"/>
          </p:nvPr>
        </p:nvSpPr>
        <p:spPr>
          <a:xfrm>
            <a:off x="250825" y="1052513"/>
            <a:ext cx="8066088" cy="5616575"/>
          </a:xfrm>
        </p:spPr>
        <p:txBody>
          <a:bodyPr lIns="90000" tIns="46800" rIns="90000" bIns="46800"/>
          <a:lstStyle/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ru-RU" altLang="ru-RU" sz="2700" smtClean="0">
                <a:solidFill>
                  <a:srgbClr val="000000"/>
                </a:solidFill>
                <a:latin typeface="Calibri" panose="020F0502020204030204" pitchFamily="34" charset="0"/>
              </a:rPr>
              <a:t>Актуальность идеи (проблематика)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ru-RU" altLang="ru-RU" sz="2700" smtClean="0">
                <a:solidFill>
                  <a:srgbClr val="000000"/>
                </a:solidFill>
                <a:latin typeface="Calibri" panose="020F0502020204030204" pitchFamily="34" charset="0"/>
              </a:rPr>
              <a:t>Предлагаемое решение (Конечный продукт)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ru-RU" altLang="ru-RU" sz="2700" smtClean="0">
                <a:solidFill>
                  <a:srgbClr val="000000"/>
                </a:solidFill>
                <a:latin typeface="Calibri" panose="020F0502020204030204" pitchFamily="34" charset="0"/>
              </a:rPr>
              <a:t>Обоснование научной новизны проекта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ru-RU" altLang="ru-RU" sz="2700" smtClean="0">
                <a:solidFill>
                  <a:srgbClr val="000000"/>
                </a:solidFill>
                <a:latin typeface="Calibri" panose="020F0502020204030204" pitchFamily="34" charset="0"/>
              </a:rPr>
              <a:t>Техническая значимость (преимущества перед существующими аналогами)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ru-RU" altLang="ru-RU" sz="2700" smtClean="0">
                <a:solidFill>
                  <a:srgbClr val="000000"/>
                </a:solidFill>
                <a:latin typeface="Calibri" panose="020F0502020204030204" pitchFamily="34" charset="0"/>
              </a:rPr>
              <a:t>Перспектива коммерциализации результата НИОКР (Сферы применения и конкретный потребитель)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ru-RU" altLang="ru-RU" sz="2700" smtClean="0">
                <a:solidFill>
                  <a:srgbClr val="000000"/>
                </a:solidFill>
                <a:latin typeface="Calibri" panose="020F0502020204030204" pitchFamily="34" charset="0"/>
              </a:rPr>
              <a:t>План реализации проекта 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ru-RU" altLang="ru-RU" sz="2700" smtClean="0">
                <a:solidFill>
                  <a:srgbClr val="000000"/>
                </a:solidFill>
                <a:latin typeface="Calibri" panose="020F0502020204030204" pitchFamily="34" charset="0"/>
              </a:rPr>
              <a:t>Защита прав на интеллектуальную собственность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ru-RU" altLang="ru-RU" sz="2700" smtClean="0">
                <a:solidFill>
                  <a:srgbClr val="000000"/>
                </a:solidFill>
                <a:latin typeface="Calibri" panose="020F0502020204030204" pitchFamily="34" charset="0"/>
              </a:rPr>
              <a:t>Партнеры, заинтересованные организации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4572000" cy="431800"/>
          </a:xfrm>
        </p:spPr>
        <p:txBody>
          <a:bodyPr/>
          <a:lstStyle/>
          <a:p>
            <a:r>
              <a:rPr lang="ru-RU" altLang="ru-RU" smtClean="0"/>
              <a:t>Актуальность идеи (проблематика)</a:t>
            </a: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539750" y="1412875"/>
            <a:ext cx="8064500" cy="4824413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00"/>
                </a:solidFill>
                <a:latin typeface="Calibri" panose="020F0502020204030204" pitchFamily="34" charset="0"/>
              </a:rPr>
              <a:t>Обозначьте наличие и уровень существующей проблемы, на решение которой направлена Ваша идея. Идея, сформулированная в проекте, должна иметь  значение для решения современных проблем и задач как в отдельном регионе, так и в России в целом.</a:t>
            </a: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3D29AE2-C665-47D7-B3A3-CB5BAEF7CC09}" type="slidenum">
              <a:rPr lang="ru-RU" altLang="ru-RU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eaLnBrk="1" hangingPunct="1"/>
              <a:t>3</a:t>
            </a:fld>
            <a:endParaRPr lang="ru-RU" altLang="ru-RU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5435600" cy="431800"/>
          </a:xfrm>
          <a:solidFill>
            <a:srgbClr val="00AEEF"/>
          </a:solidFill>
        </p:spPr>
        <p:txBody>
          <a:bodyPr/>
          <a:lstStyle/>
          <a:p>
            <a:r>
              <a:rPr lang="ru-RU" altLang="ru-RU" smtClean="0"/>
              <a:t>Предлагаемое решение (Конечный продукт)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539750" y="1412875"/>
            <a:ext cx="8064500" cy="4824413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00"/>
                </a:solidFill>
                <a:latin typeface="Calibri" panose="020F0502020204030204" pitchFamily="34" charset="0"/>
              </a:rPr>
              <a:t>Дайте информацию по продукту, который Вы будете создавать и реализовывать. Используйте фотографии продукта и/или схемы, поясняющие ключевые инновационные моменты продукта.  Если есть возможность, во время выступления покажите лабораторный образец или макет.</a:t>
            </a: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7B6AEB-C1D1-4497-96B1-AF02B32BB704}" type="slidenum">
              <a:rPr lang="ru-RU" altLang="ru-RU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eaLnBrk="1" hangingPunct="1"/>
              <a:t>4</a:t>
            </a:fld>
            <a:endParaRPr lang="ru-RU" altLang="ru-RU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5111750" cy="431800"/>
          </a:xfrm>
          <a:solidFill>
            <a:srgbClr val="00AEEF"/>
          </a:solidFill>
        </p:spPr>
        <p:txBody>
          <a:bodyPr/>
          <a:lstStyle/>
          <a:p>
            <a:r>
              <a:rPr lang="ru-RU" altLang="ru-RU" smtClean="0"/>
              <a:t>Обоснование научной новизны проекта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539750" y="1412875"/>
            <a:ext cx="8064500" cy="4824413"/>
          </a:xfrm>
        </p:spPr>
        <p:txBody>
          <a:bodyPr/>
          <a:lstStyle/>
          <a:p>
            <a:r>
              <a:rPr lang="ru-RU" altLang="ru-RU" smtClean="0"/>
              <a:t>Отразите научные исследования, в результате которых возникла идея, а также условия, необходимые для ее реализации. Поясните, имеете ли Вы доступ к оборудованию для проведения НИОКР, экспериментальную базу для проведения испытаний.</a:t>
            </a:r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5EB680-8F75-47A5-85BC-50FA5F8EA398}" type="slidenum">
              <a:rPr lang="ru-RU" altLang="ru-RU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eaLnBrk="1" hangingPunct="1"/>
              <a:t>5</a:t>
            </a:fld>
            <a:endParaRPr lang="ru-RU" altLang="ru-RU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 (схемы, формулы)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0" y="115888"/>
            <a:ext cx="7885113" cy="720725"/>
          </a:xfrm>
          <a:solidFill>
            <a:srgbClr val="00AEEF"/>
          </a:solidFill>
        </p:spPr>
        <p:txBody>
          <a:bodyPr/>
          <a:lstStyle/>
          <a:p>
            <a:pPr algn="ctr"/>
            <a:r>
              <a:rPr lang="ru-RU" altLang="ru-RU" smtClean="0"/>
              <a:t>Техническая значимость </a:t>
            </a:r>
            <a:br>
              <a:rPr lang="ru-RU" altLang="ru-RU" smtClean="0"/>
            </a:br>
            <a:r>
              <a:rPr lang="ru-RU" altLang="ru-RU" smtClean="0"/>
              <a:t>(преимущества перед существующими аналогами)</a:t>
            </a: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539750" y="1412875"/>
            <a:ext cx="8064500" cy="4824413"/>
          </a:xfrm>
        </p:spPr>
        <p:txBody>
          <a:bodyPr/>
          <a:lstStyle/>
          <a:p>
            <a:r>
              <a:rPr lang="ru-RU" altLang="ru-RU" smtClean="0"/>
              <a:t>Представьте сравнительный анализ Вашего продукта с существующими аналогичными способами решения проблемы, обозначьте Ваши преимущества и недостатки, отметьте  в чем проявляется решающее влияние Вашей идеи на современную технику и технологии.</a:t>
            </a: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EACB44-98AC-44CD-9C07-F9B0F5022433}" type="slidenum">
              <a:rPr lang="ru-RU" altLang="ru-RU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eaLnBrk="1" hangingPunct="1"/>
              <a:t>6</a:t>
            </a:fld>
            <a:endParaRPr lang="ru-RU" altLang="ru-RU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 (таблицу)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0" y="115888"/>
            <a:ext cx="7956550" cy="720725"/>
          </a:xfrm>
          <a:solidFill>
            <a:srgbClr val="00AEEF"/>
          </a:solidFill>
        </p:spPr>
        <p:txBody>
          <a:bodyPr/>
          <a:lstStyle/>
          <a:p>
            <a:pPr algn="ctr"/>
            <a:r>
              <a:rPr lang="ru-RU" altLang="ru-RU" smtClean="0"/>
              <a:t>Перспектива коммерциализации результата НИОКР (Сферы применения и конкретный потребитель)</a:t>
            </a: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477838" y="1196975"/>
            <a:ext cx="8064500" cy="4824413"/>
          </a:xfrm>
        </p:spPr>
        <p:txBody>
          <a:bodyPr/>
          <a:lstStyle/>
          <a:p>
            <a:r>
              <a:rPr lang="ru-RU" altLang="ru-RU" smtClean="0"/>
              <a:t>Представьте результаты оценки рынка для создаваемого продукта. Обозначьте потенциального потребителя, наличие рисков коммерциализации и мер их снижения, наличие конкурентов, дайте информацию о ценах на Ваш продукт и на продукцию конкурентов, укажите себестоимость Вашего продукта, объем рынка.</a:t>
            </a: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F1CBE3-8663-432E-80A7-D87F85AACC02}" type="slidenum">
              <a:rPr lang="ru-RU" altLang="ru-RU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eaLnBrk="1" hangingPunct="1"/>
              <a:t>7</a:t>
            </a:fld>
            <a:endParaRPr lang="ru-RU" altLang="ru-RU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 (фото)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План реализации 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539750" y="1412875"/>
            <a:ext cx="8064500" cy="4824413"/>
          </a:xfrm>
        </p:spPr>
        <p:txBody>
          <a:bodyPr/>
          <a:lstStyle/>
          <a:p>
            <a:r>
              <a:rPr lang="ru-RU" altLang="ru-RU" smtClean="0"/>
              <a:t>Представьте план реализации идеи в конечный продукт, т.е. от начальной стадии (идеи) до готового продукта (работоспособной технологии) с указанием временных и финансовых затрат. Кратко обозначьте направление использования инвестиций.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2D4518-D5AB-417A-A93E-16F632C0B9B1}" type="slidenum">
              <a:rPr lang="ru-RU" altLang="ru-RU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eaLnBrk="1" hangingPunct="1"/>
              <a:t>8</a:t>
            </a:fld>
            <a:endParaRPr lang="ru-RU" altLang="ru-RU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 (таблицу)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6516688" cy="431800"/>
          </a:xfrm>
          <a:solidFill>
            <a:srgbClr val="00AEEF"/>
          </a:solidFill>
        </p:spPr>
        <p:txBody>
          <a:bodyPr/>
          <a:lstStyle/>
          <a:p>
            <a:r>
              <a:rPr lang="ru-RU" altLang="ru-RU" smtClean="0"/>
              <a:t>Защита прав на интеллектуальную собственность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539750" y="1196975"/>
            <a:ext cx="8064500" cy="4824413"/>
          </a:xfrm>
        </p:spPr>
        <p:txBody>
          <a:bodyPr/>
          <a:lstStyle/>
          <a:p>
            <a:r>
              <a:rPr lang="ru-RU" altLang="ru-RU" smtClean="0"/>
              <a:t>Обозначьте что необходимо защитить в Вашем проекте (патент на  - способ, полезную модель, изобретение, промышленный образец; свидетельство, лицензирование, сертификация). На кого будут оформлены права на ИС. Если есть уже какие либо документы подтверждающие Ваши права на ИС  - приведите на слайде.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3DD5A36-1A71-415A-A596-F72CB072A0EF}" type="slidenum">
              <a:rPr lang="ru-RU" altLang="ru-RU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eaLnBrk="1" hangingPunct="1"/>
              <a:t>9</a:t>
            </a:fld>
            <a:endParaRPr lang="ru-RU" altLang="ru-RU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6381750"/>
            <a:ext cx="8229600" cy="277813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atin typeface="+mj-lt"/>
                <a:ea typeface="+mj-ea"/>
                <a:cs typeface="+mj-cs"/>
              </a:rPr>
              <a:t>При оформлении данного слайда используйте иллюстрации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2037</TotalTime>
  <Words>512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Тема Office</vt:lpstr>
      <vt:lpstr>3_Тема Office</vt:lpstr>
      <vt:lpstr>УМНИК </vt:lpstr>
      <vt:lpstr>Структура презентации</vt:lpstr>
      <vt:lpstr>Актуальность идеи (проблематика)</vt:lpstr>
      <vt:lpstr>Предлагаемое решение (Конечный продукт)</vt:lpstr>
      <vt:lpstr>Обоснование научной новизны проекта</vt:lpstr>
      <vt:lpstr>Техническая значимость  (преимущества перед существующими аналогами)</vt:lpstr>
      <vt:lpstr>Перспектива коммерциализации результата НИОКР (Сферы применения и конкретный потребитель)</vt:lpstr>
      <vt:lpstr>План реализации </vt:lpstr>
      <vt:lpstr>Защита прав на интеллектуальную собственность</vt:lpstr>
      <vt:lpstr>Партнеры, заинтересованные организации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Ovchinnikov</dc:creator>
  <cp:lastModifiedBy>Администратор</cp:lastModifiedBy>
  <cp:revision>145</cp:revision>
  <dcterms:created xsi:type="dcterms:W3CDTF">2016-05-06T08:59:45Z</dcterms:created>
  <dcterms:modified xsi:type="dcterms:W3CDTF">2023-10-17T09:43:32Z</dcterms:modified>
</cp:coreProperties>
</file>