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7" r:id="rId1"/>
  </p:sldMasterIdLst>
  <p:notesMasterIdLst>
    <p:notesMasterId r:id="rId18"/>
  </p:notesMasterIdLst>
  <p:sldIdLst>
    <p:sldId id="394" r:id="rId2"/>
    <p:sldId id="396" r:id="rId3"/>
    <p:sldId id="293" r:id="rId4"/>
    <p:sldId id="323" r:id="rId5"/>
    <p:sldId id="335" r:id="rId6"/>
    <p:sldId id="397" r:id="rId7"/>
    <p:sldId id="398" r:id="rId8"/>
    <p:sldId id="337" r:id="rId9"/>
    <p:sldId id="339" r:id="rId10"/>
    <p:sldId id="341" r:id="rId11"/>
    <p:sldId id="352" r:id="rId12"/>
    <p:sldId id="356" r:id="rId13"/>
    <p:sldId id="357" r:id="rId14"/>
    <p:sldId id="358" r:id="rId15"/>
    <p:sldId id="359" r:id="rId16"/>
    <p:sldId id="299" r:id="rId1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88" d="100"/>
          <a:sy n="88" d="100"/>
        </p:scale>
        <p:origin x="-96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36959-563E-4C99-806D-C3EA3180881F}" type="datetimeFigureOut">
              <a:rPr lang="ru-RU" smtClean="0"/>
              <a:pPr/>
              <a:t>25.09.2023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1A620-D788-4E34-9B72-BDF58AD771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7086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4493758" y="6562411"/>
            <a:ext cx="158850" cy="167888"/>
          </a:xfrm>
          <a:prstGeom prst="rect">
            <a:avLst/>
          </a:prstGeom>
        </p:spPr>
        <p:txBody>
          <a:bodyPr lIns="0" tIns="0" rIns="0" bIns="0"/>
          <a:lstStyle>
            <a:lvl1pPr>
              <a:defRPr sz="887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703">
              <a:lnSpc>
                <a:spcPts val="898"/>
              </a:lnSpc>
            </a:pPr>
            <a:fld id="{81D60167-4931-47E6-BA6A-407CBD079E47}" type="slidenum">
              <a:rPr lang="ru-RU" spc="5" smtClean="0"/>
              <a:pPr marL="25703">
                <a:lnSpc>
                  <a:spcPts val="898"/>
                </a:lnSpc>
              </a:pPr>
              <a:t>‹#›</a:t>
            </a:fld>
            <a:endParaRPr lang="ru-RU" spc="5" dirty="0"/>
          </a:p>
        </p:txBody>
      </p:sp>
    </p:spTree>
    <p:extLst>
      <p:ext uri="{BB962C8B-B14F-4D97-AF65-F5344CB8AC3E}">
        <p14:creationId xmlns="" xmlns:p14="http://schemas.microsoft.com/office/powerpoint/2010/main" val="4259828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2311-669C-45EB-A9DB-677308BA46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56941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55A9-DA57-4507-88AA-00CA9F4E12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686379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154606" y="0"/>
            <a:ext cx="6820505" cy="6856412"/>
          </a:xfrm>
          <a:prstGeom prst="rect">
            <a:avLst/>
          </a:prstGeom>
          <a:solidFill>
            <a:srgbClr val="0A649F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891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72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Рисунок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0613" y="715797"/>
            <a:ext cx="1456946" cy="156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4087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154606" y="1763305"/>
            <a:ext cx="6820505" cy="509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891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72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154606" y="0"/>
            <a:ext cx="6820505" cy="1763305"/>
          </a:xfrm>
          <a:prstGeom prst="rect">
            <a:avLst/>
          </a:prstGeom>
          <a:solidFill>
            <a:srgbClr val="0A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891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72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0"/>
          </p:nvPr>
        </p:nvSpPr>
        <p:spPr>
          <a:xfrm>
            <a:off x="1439653" y="2204529"/>
            <a:ext cx="6264694" cy="4248753"/>
          </a:xfrm>
          <a:prstGeom prst="rect">
            <a:avLst/>
          </a:prstGeom>
        </p:spPr>
        <p:txBody>
          <a:bodyPr/>
          <a:lstStyle>
            <a:lvl1pPr>
              <a:defRPr>
                <a:latin typeface="Fira Sans" pitchFamily="34" charset="0"/>
              </a:defRPr>
            </a:lvl1pPr>
            <a:lvl2pPr>
              <a:defRPr>
                <a:latin typeface="Fira Sans" pitchFamily="34" charset="0"/>
              </a:defRPr>
            </a:lvl2pPr>
            <a:lvl3pPr>
              <a:defRPr>
                <a:latin typeface="Fira Sans" pitchFamily="34" charset="0"/>
              </a:defRPr>
            </a:lvl3pPr>
            <a:lvl4pPr>
              <a:defRPr>
                <a:latin typeface="Fira Sans" pitchFamily="34" charset="0"/>
              </a:defRPr>
            </a:lvl4pPr>
            <a:lvl5pPr>
              <a:defRPr>
                <a:latin typeface="Fira Sans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152465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5705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974AA3-1402-44E7-BB1A-96EBCA168EF7}" type="datetimeFigureOut">
              <a:rPr lang="ru-RU" sz="1725" smtClean="0">
                <a:solidFill>
                  <a:prstClr val="black"/>
                </a:solidFill>
              </a:rPr>
              <a:pPr>
                <a:defRPr/>
              </a:pPr>
              <a:t>25.09.2023</a:t>
            </a:fld>
            <a:endParaRPr lang="ru-RU" sz="1725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sz="1725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defTabSz="890350" fontAlgn="base">
              <a:spcBef>
                <a:spcPct val="0"/>
              </a:spcBef>
              <a:spcAft>
                <a:spcPct val="0"/>
              </a:spcAft>
              <a:defRPr/>
            </a:pPr>
            <a:fld id="{3ADC577D-4450-43A9-B30F-49C66684F84C}" type="slidenum">
              <a:rPr lang="ru-RU" altLang="ru-RU" sz="1725" smtClean="0">
                <a:solidFill>
                  <a:prstClr val="black"/>
                </a:solidFill>
              </a:rPr>
              <a:pPr defTabSz="89035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sz="1725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defTabSz="890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BD3223B-5898-4461-B78B-F0361A5D340C}" type="datetimeFigureOut">
              <a:rPr lang="ru-RU" sz="1725" smtClean="0">
                <a:solidFill>
                  <a:prstClr val="black"/>
                </a:solidFill>
              </a:rPr>
              <a:pPr defTabSz="8903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25.09.2023</a:t>
            </a:fld>
            <a:endParaRPr lang="ru-RU" sz="1725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defTabSz="890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725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defTabSz="8903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338DC2D-051C-4247-9BB9-7239DD80D224}" type="slidenum">
              <a:rPr lang="ru-RU" sz="1725" smtClean="0">
                <a:solidFill>
                  <a:prstClr val="black"/>
                </a:solidFill>
              </a:rPr>
              <a:pPr defTabSz="8903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725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9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9/25/2023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  <p:pic>
        <p:nvPicPr>
          <p:cNvPr id="11" name="Рисунок 2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19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67" r:id="rId15"/>
    <p:sldLayoutId id="2147483668" r:id="rId16"/>
    <p:sldLayoutId id="2147483669" r:id="rId17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74778" y="1904037"/>
            <a:ext cx="7512501" cy="3128512"/>
          </a:xfrm>
          <a:prstGeom prst="rect">
            <a:avLst/>
          </a:prstGeom>
        </p:spPr>
        <p:txBody>
          <a:bodyPr vert="horz" wrap="square" lIns="0" tIns="5488" rIns="0" bIns="0" rtlCol="0">
            <a:spAutoFit/>
          </a:bodyPr>
          <a:lstStyle/>
          <a:p>
            <a:pPr algn="ctr">
              <a:lnSpc>
                <a:spcPct val="150000"/>
              </a:lnSpc>
            </a:pPr>
            <a:endParaRPr lang="ru-RU" sz="2729" b="1" spc="-202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3600" b="1" spc="-202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 ПОЛИТИКА  </a:t>
            </a:r>
            <a:r>
              <a:rPr lang="ru-RU" sz="3600" b="1" spc="-202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spc="-202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spc="-202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3600" b="1" spc="-202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3600" b="1" spc="-202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ПРОТИВОДЕЙСТВИЯ  </a:t>
            </a:r>
            <a:r>
              <a:rPr lang="ru-RU" sz="3600" b="1" spc="-202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</a:t>
            </a:r>
            <a:endParaRPr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304800"/>
            <a:ext cx="1886808" cy="15241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362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486400" y="4876800"/>
            <a:ext cx="3352800" cy="1447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шаги и действия, направленные на реализацию стратегии и политики: программы и технологии</a:t>
            </a:r>
            <a:endParaRPr lang="ru-RU" altLang="ru-RU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608638" y="6172200"/>
            <a:ext cx="7223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14600" y="6172200"/>
            <a:ext cx="7239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4876800"/>
            <a:ext cx="3455987" cy="14478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59595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000" b="1" dirty="0" smtClean="0">
              <a:solidFill>
                <a:srgbClr val="FF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НАПРАВЛЕНИЯ</a:t>
            </a:r>
            <a:r>
              <a:rPr lang="ru-RU" altLang="ru-RU" sz="2400" b="1" dirty="0" smtClean="0">
                <a:solidFill>
                  <a:srgbClr val="0000FF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ДЕЯТЕЛЬНОСТИ</a:t>
            </a:r>
            <a:endParaRPr lang="ru-RU" altLang="ru-RU" sz="2400" dirty="0">
              <a:solidFill>
                <a:srgbClr val="FF0000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608638" y="5684838"/>
            <a:ext cx="72231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14600" y="5684838"/>
            <a:ext cx="7239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68313" y="5684838"/>
            <a:ext cx="204628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486400" y="2819400"/>
            <a:ext cx="3384550" cy="1676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Более детализированные подходы к основным компонентам стратегии, важнейшие принципы и правила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685800" y="2971800"/>
            <a:ext cx="3411191" cy="14478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59595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400" b="1" dirty="0">
              <a:solidFill>
                <a:srgbClr val="FF0000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sz="2400" b="1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ПОЛИТИКА</a:t>
            </a:r>
            <a:endParaRPr lang="ru-RU" altLang="ru-RU" sz="2400" dirty="0">
              <a:solidFill>
                <a:srgbClr val="FF0000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5608638" y="2833688"/>
            <a:ext cx="7223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562600" y="1066800"/>
            <a:ext cx="3311525" cy="1371599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Долговременные цели </a:t>
            </a: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концептуальные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подходы к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их </a:t>
            </a: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достижению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685800" y="1066800"/>
            <a:ext cx="3455987" cy="13716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59595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400" b="1" dirty="0">
              <a:solidFill>
                <a:srgbClr val="FF0000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algn="ctr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 altLang="ru-RU" sz="2400" b="1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СТРАТЕГИЯ</a:t>
            </a:r>
            <a:endParaRPr lang="ru-RU" altLang="ru-RU" sz="2400" dirty="0">
              <a:solidFill>
                <a:srgbClr val="FF0000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6330950" y="2346325"/>
            <a:ext cx="2138363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5715000" y="228600"/>
            <a:ext cx="722312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ru-RU" altLang="ru-RU" sz="26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468313" y="6858000"/>
            <a:ext cx="204628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514600" y="514350"/>
            <a:ext cx="7239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68313" y="2346325"/>
            <a:ext cx="0" cy="4873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608638" y="514350"/>
            <a:ext cx="7223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8469313" y="2346325"/>
            <a:ext cx="0" cy="4873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468313" y="4114800"/>
            <a:ext cx="0" cy="4873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468313" y="5684838"/>
            <a:ext cx="0" cy="4873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8469313" y="5684838"/>
            <a:ext cx="0" cy="4873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514600" y="6858000"/>
            <a:ext cx="7239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238500" y="6858000"/>
            <a:ext cx="2370138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5608638" y="6858000"/>
            <a:ext cx="7223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6330950" y="6858000"/>
            <a:ext cx="2138363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4267200" y="3276600"/>
            <a:ext cx="1143000" cy="863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ru-RU" altLang="ru-RU" sz="30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AutoShape 29"/>
          <p:cNvSpPr>
            <a:spLocks noChangeArrowheads="1"/>
          </p:cNvSpPr>
          <p:nvPr/>
        </p:nvSpPr>
        <p:spPr bwMode="auto">
          <a:xfrm>
            <a:off x="4267200" y="1371600"/>
            <a:ext cx="1143000" cy="863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ru-RU" altLang="ru-RU" sz="30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29"/>
          <p:cNvSpPr>
            <a:spLocks noChangeArrowheads="1"/>
          </p:cNvSpPr>
          <p:nvPr/>
        </p:nvSpPr>
        <p:spPr bwMode="auto">
          <a:xfrm>
            <a:off x="4267200" y="5105400"/>
            <a:ext cx="1143000" cy="863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ru-RU" altLang="ru-RU" sz="3000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7478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905000"/>
            <a:ext cx="8818014" cy="47244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spc="-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400" b="1" spc="-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sz="2400" b="1" spc="-2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системы запретов, ограничений </a:t>
            </a:r>
            <a:r>
              <a:rPr lang="ru-RU" sz="2400" b="1" spc="-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spc="-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spc="-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spc="-2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обязанностей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установленных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целях противодействия коррупции в отдельных сферах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мер по предотвращению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урегулированию конфликта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интересов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порядка проведения проверок достоверности и полноты сведений о доходах, расходах,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имуществе и обязательствах имущественного характера, соблюдения запретов и ограничений, исполнения обязанностей, установленных в целях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противодействия коррупции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romanUcPeriod"/>
            </a:pPr>
            <a:endParaRPr lang="ru-RU" sz="24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8077200" cy="1539875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/>
            </a:r>
            <a:br>
              <a:rPr lang="ru-RU" sz="4400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457200"/>
            <a:ext cx="1130568" cy="947448"/>
          </a:xfrm>
          <a:prstGeom prst="rect">
            <a:avLst/>
          </a:prstGeom>
        </p:spPr>
      </p:pic>
      <p:sp>
        <p:nvSpPr>
          <p:cNvPr id="7" name="object 3"/>
          <p:cNvSpPr/>
          <p:nvPr/>
        </p:nvSpPr>
        <p:spPr>
          <a:xfrm>
            <a:off x="381000" y="304800"/>
            <a:ext cx="6781801" cy="1447800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lvl="0" algn="ctr">
              <a:spcBef>
                <a:spcPts val="400"/>
              </a:spcBef>
              <a:buClr>
                <a:srgbClr val="2DA2BF"/>
              </a:buClr>
              <a:buSzPct val="68000"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Национальный план противодействия коррупции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2021 - 2024 годы</a:t>
            </a:r>
          </a:p>
        </p:txBody>
      </p:sp>
    </p:spTree>
    <p:extLst>
      <p:ext uri="{BB962C8B-B14F-4D97-AF65-F5344CB8AC3E}">
        <p14:creationId xmlns="" xmlns:p14="http://schemas.microsoft.com/office/powerpoint/2010/main" val="3074460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093" y="195552"/>
            <a:ext cx="8741814" cy="64668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правового 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регулирования ответственности 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несоблюдение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антикоррупционных  стандартов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V. Применение мер административного, уголовного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уголовно-процессуального воздействия и уголовного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преследования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VI. Обеспечение защиты информации ограниченного доступа, полученной при осуществлении деятельности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 противодействия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VII. Совершенствование правового регулирования в части, касающейся ограничений, налагаемых на граждан после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увольнения с государственной (муниципальной)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службы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Реализация мер по противодействию коррупции в организациях, осуществляющих деятельность в частном секторе 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экономики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228600"/>
            <a:ext cx="1130568" cy="9474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63506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324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Совершенствование правовых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организационных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противодействия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коррупции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субъектах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X. Совершенствование мер по противодействию коррупции при осуществлении закупок товаров, работ, услуг для обеспечения государственных и муниципальных нужд, закупок, осуществляемых отдельными видами юридических лиц, а также при распоряжении государственным и муниципальным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имуществом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XI. Реализация мер по повышению эффективности антикоррупционной экспертизы нормативных правовых актов и проектов нормативных правовых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актов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381000"/>
            <a:ext cx="1130568" cy="9474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698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838200"/>
            <a:ext cx="8305800" cy="51054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XII. Повышение эффективности образовательных </a:t>
            </a: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иных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мероприятий, направленных на антикоррупционное просвещение и популяризацию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 антикоррупционных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стандартов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XIII. Применение дополнительных мер по  расширению участия граждан и институтов гражданского общества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реализации государственной политики в области противодействия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XIV. Повышение эффективности международного сотрудничества Российской Федерации в области противодействия коррупции.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Укрепление международного авторитета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304800"/>
            <a:ext cx="1130568" cy="9474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9310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762000"/>
            <a:ext cx="8458200" cy="4953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XV. Реализация мер по систематизации 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актуализации нормативно-правовой базы в области противодействия 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XVI. Применение цифровых технологий в целях противодействия коррупции и разработка мер по противодействию новым формам проявления коррупции, связанным с использованием цифровых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технологий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195552"/>
            <a:ext cx="1731414" cy="1450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08968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/>
        </p:nvSpPr>
        <p:spPr>
          <a:xfrm>
            <a:off x="1066799" y="2575668"/>
            <a:ext cx="7086600" cy="1310532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 txBox="1">
            <a:spLocks noGrp="1"/>
          </p:cNvSpPr>
          <p:nvPr>
            <p:ph type="title"/>
          </p:nvPr>
        </p:nvSpPr>
        <p:spPr>
          <a:xfrm>
            <a:off x="1066801" y="2971800"/>
            <a:ext cx="70104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882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33800" y="2590800"/>
            <a:ext cx="5029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Нет такой таблетки  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коррупции: 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проглотил – 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 здоровы</a:t>
            </a:r>
          </a:p>
          <a:p>
            <a:pPr algn="r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2416175" algn="l"/>
              </a:tabLst>
            </a:pP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В.В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Путин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I-403\Desktop\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90600"/>
            <a:ext cx="3352800" cy="48357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/>
        </p:nvSpPr>
        <p:spPr>
          <a:xfrm>
            <a:off x="228599" y="383712"/>
            <a:ext cx="6781801" cy="1026621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70867" y="212693"/>
            <a:ext cx="1731414" cy="1450974"/>
          </a:xfrm>
          <a:prstGeom prst="rect">
            <a:avLst/>
          </a:prstGeom>
        </p:spPr>
      </p:pic>
      <p:sp>
        <p:nvSpPr>
          <p:cNvPr id="7" name="Объект 1">
            <a:extLst>
              <a:ext uri="{FF2B5EF4-FFF2-40B4-BE49-F238E27FC236}">
                <a16:creationId xmlns:a16="http://schemas.microsoft.com/office/drawing/2014/main" xmlns="" id="{54EBFA14-5A3A-43FC-B8AE-258306D0A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229057" cy="4343400"/>
          </a:xfrm>
        </p:spPr>
        <p:txBody>
          <a:bodyPr>
            <a:normAutofit fontScale="85000" lnSpcReduction="20000"/>
          </a:bodyPr>
          <a:lstStyle/>
          <a:p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Модернизация </a:t>
            </a:r>
            <a:r>
              <a:rPr lang="ru-RU" sz="4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антикоррупционного</a:t>
            </a:r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законодательства</a:t>
            </a:r>
          </a:p>
          <a:p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Меры по противодействию коррупции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профилактике коррупции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экономической, социальной сферах, создание системы стимулов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4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антикоррупционному</a:t>
            </a:r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поведению</a:t>
            </a:r>
          </a:p>
          <a:p>
            <a:pPr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Правовое просвещение общества</a:t>
            </a:r>
          </a:p>
          <a:p>
            <a:endParaRPr lang="ru-RU" dirty="0"/>
          </a:p>
        </p:txBody>
      </p:sp>
      <p:sp>
        <p:nvSpPr>
          <p:cNvPr id="9" name="Заголовок 2">
            <a:extLst>
              <a:ext uri="{FF2B5EF4-FFF2-40B4-BE49-F238E27FC236}">
                <a16:creationId xmlns:a16="http://schemas.microsoft.com/office/drawing/2014/main" xmlns="" id="{FAD836F9-EBA2-41E5-8D85-889CB4C2D8F6}"/>
              </a:ext>
            </a:extLst>
          </p:cNvPr>
          <p:cNvSpPr txBox="1">
            <a:spLocks/>
          </p:cNvSpPr>
          <p:nvPr/>
        </p:nvSpPr>
        <p:spPr>
          <a:xfrm>
            <a:off x="0" y="533400"/>
            <a:ext cx="7010400" cy="530289"/>
          </a:xfrm>
          <a:prstGeom prst="rect">
            <a:avLst/>
          </a:prstGeom>
        </p:spPr>
        <p:txBody>
          <a:bodyPr lIns="91458" tIns="45729" rIns="91458" bIns="45729">
            <a:normAutofit fontScale="25000" lnSpcReduction="20000"/>
          </a:bodyPr>
          <a:lstStyle>
            <a:lvl1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42809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685617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028426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371234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dirty="0"/>
              <a:t/>
            </a:r>
            <a:br>
              <a:rPr lang="ru-RU" dirty="0"/>
            </a:br>
            <a:r>
              <a:rPr lang="ru-RU" sz="1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сновн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12800" b="1" dirty="0">
                <a:latin typeface="Times New Roman" pitchFamily="18" charset="0"/>
                <a:cs typeface="Times New Roman" pitchFamily="18" charset="0"/>
              </a:rPr>
              <a:t>задачи государства:</a:t>
            </a:r>
            <a:br>
              <a:rPr lang="ru-RU" sz="12800" b="1" dirty="0">
                <a:latin typeface="Times New Roman" pitchFamily="18" charset="0"/>
                <a:cs typeface="Times New Roman" pitchFamily="18" charset="0"/>
              </a:rPr>
            </a:br>
            <a:endParaRPr lang="ru-RU" sz="1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10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/>
        </p:nvSpPr>
        <p:spPr>
          <a:xfrm>
            <a:off x="415635" y="381000"/>
            <a:ext cx="6747165" cy="1204509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5501" y="134535"/>
            <a:ext cx="1731414" cy="1450974"/>
          </a:xfrm>
          <a:prstGeom prst="rect">
            <a:avLst/>
          </a:prstGeom>
        </p:spPr>
      </p:pic>
      <p:sp>
        <p:nvSpPr>
          <p:cNvPr id="6" name="Объект 1">
            <a:extLst>
              <a:ext uri="{FF2B5EF4-FFF2-40B4-BE49-F238E27FC236}">
                <a16:creationId xmlns:a16="http://schemas.microsoft.com/office/drawing/2014/main" xmlns="" id="{54EBFA14-5A3A-43FC-B8AE-258306D0A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286000"/>
            <a:ext cx="8610600" cy="4038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Комплексность </a:t>
            </a:r>
            <a:endParaRPr lang="ru-RU" sz="5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Системность</a:t>
            </a:r>
            <a:endParaRPr lang="ru-RU" sz="5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Адресная </a:t>
            </a:r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направленность</a:t>
            </a:r>
            <a:endParaRPr lang="ru-RU" sz="5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5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indent="22225">
              <a:buNone/>
            </a:pPr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Антикоррупционная </a:t>
            </a:r>
            <a:r>
              <a:rPr lang="ru-RU" sz="5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строится </a:t>
            </a:r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5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использовании мер упреждения, </a:t>
            </a:r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5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создании атмосферы «невыгодности» коррупционного поведения </a:t>
            </a:r>
          </a:p>
          <a:p>
            <a:endParaRPr lang="ru-RU" dirty="0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xmlns="" id="{FAD836F9-EBA2-41E5-8D85-889CB4C2D8F6}"/>
              </a:ext>
            </a:extLst>
          </p:cNvPr>
          <p:cNvSpPr txBox="1">
            <a:spLocks/>
          </p:cNvSpPr>
          <p:nvPr/>
        </p:nvSpPr>
        <p:spPr>
          <a:xfrm>
            <a:off x="381001" y="609600"/>
            <a:ext cx="6890088" cy="454089"/>
          </a:xfrm>
          <a:prstGeom prst="rect">
            <a:avLst/>
          </a:prstGeom>
        </p:spPr>
        <p:txBody>
          <a:bodyPr lIns="91458" tIns="45729" rIns="91458" bIns="45729">
            <a:normAutofit fontScale="25000" lnSpcReduction="20000"/>
          </a:bodyPr>
          <a:lstStyle>
            <a:lvl1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891541" rtl="0" eaLnBrk="0" fontAlgn="base" hangingPunct="0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42809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685617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028426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371234" algn="ctr" defTabSz="891541" rtl="0" fontAlgn="base">
              <a:spcBef>
                <a:spcPct val="0"/>
              </a:spcBef>
              <a:spcAft>
                <a:spcPct val="0"/>
              </a:spcAft>
              <a:defRPr sz="4274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Ключев</a:t>
            </a: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ые направления  </a:t>
            </a:r>
            <a:br>
              <a:rPr lang="ru-RU" sz="1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800" b="1" dirty="0">
                <a:latin typeface="Times New Roman" pitchFamily="18" charset="0"/>
                <a:cs typeface="Times New Roman" pitchFamily="18" charset="0"/>
              </a:rPr>
              <a:t>работе:</a:t>
            </a:r>
            <a:r>
              <a:rPr lang="ru-RU" sz="14400" b="1" dirty="0">
                <a:solidFill>
                  <a:schemeClr val="tx2"/>
                </a:solidFill>
              </a:rPr>
              <a:t/>
            </a:r>
            <a:br>
              <a:rPr lang="ru-RU" sz="14400" b="1" dirty="0">
                <a:solidFill>
                  <a:schemeClr val="tx2"/>
                </a:solidFill>
              </a:rPr>
            </a:br>
            <a:endParaRPr lang="ru-RU" sz="1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529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3340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buFont typeface="Wingdings" panose="05000000000000000000" pitchFamily="2" charset="2"/>
              <a:buNone/>
              <a:defRPr/>
            </a:pP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buFont typeface="Wingdings" panose="05000000000000000000" pitchFamily="2" charset="2"/>
              <a:buNone/>
              <a:defRPr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 от 25.12.2008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273-ФЗ «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противодействии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устанавливает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принципы противодействия коррупции, правовые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организационные основы предупреждения коррупции и борьбы с ней, минимизации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(или) ликвидации последствий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коррупционных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правонарушений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36386" y="228600"/>
            <a:ext cx="1731414" cy="1450974"/>
          </a:xfrm>
          <a:prstGeom prst="rect">
            <a:avLst/>
          </a:prstGeom>
        </p:spPr>
      </p:pic>
      <p:sp>
        <p:nvSpPr>
          <p:cNvPr id="7" name="object 3"/>
          <p:cNvSpPr/>
          <p:nvPr/>
        </p:nvSpPr>
        <p:spPr>
          <a:xfrm>
            <a:off x="457200" y="381000"/>
            <a:ext cx="6781801" cy="1026621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lvl="0" algn="ctr">
              <a:spcBef>
                <a:spcPts val="400"/>
              </a:spcBef>
              <a:buClr>
                <a:srgbClr val="2DA2BF"/>
              </a:buClr>
              <a:buSzPct val="68000"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Принципиальные положения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противодействия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коррупции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58523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3340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buFont typeface="Wingdings" panose="05000000000000000000" pitchFamily="2" charset="2"/>
              <a:buNone/>
              <a:defRPr/>
            </a:pP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Указ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Президента РФ </a:t>
            </a:r>
          </a:p>
          <a:p>
            <a:pPr marL="0" indent="0" algn="ctr">
              <a:buNone/>
              <a:defRPr/>
            </a:pP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 16 августа 2021 г.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478</a:t>
            </a:r>
          </a:p>
          <a:p>
            <a:pPr marL="0" indent="0" algn="ctr">
              <a:buNone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Национальном плане противодействия коррупции на 2021 - 2024 годы»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36386" y="228600"/>
            <a:ext cx="1731414" cy="1450974"/>
          </a:xfrm>
          <a:prstGeom prst="rect">
            <a:avLst/>
          </a:prstGeom>
        </p:spPr>
      </p:pic>
      <p:sp>
        <p:nvSpPr>
          <p:cNvPr id="7" name="object 3"/>
          <p:cNvSpPr/>
          <p:nvPr/>
        </p:nvSpPr>
        <p:spPr>
          <a:xfrm>
            <a:off x="457200" y="381000"/>
            <a:ext cx="6781801" cy="1026621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lvl="0" algn="ctr">
              <a:spcBef>
                <a:spcPts val="400"/>
              </a:spcBef>
              <a:buClr>
                <a:srgbClr val="2DA2BF"/>
              </a:buClr>
              <a:buSzPct val="68000"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Принципиальные положения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противодействия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коррупции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585234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334000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buFont typeface="Wingdings" panose="05000000000000000000" pitchFamily="2" charset="2"/>
              <a:buNone/>
              <a:defRPr/>
            </a:pP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Указ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Президента РФ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 2 апреля 2013 г.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309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мерах по реализации отдельных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положений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Федерального закона «О противодействии коррупции»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36386" y="228600"/>
            <a:ext cx="1731414" cy="1450974"/>
          </a:xfrm>
          <a:prstGeom prst="rect">
            <a:avLst/>
          </a:prstGeom>
        </p:spPr>
      </p:pic>
      <p:sp>
        <p:nvSpPr>
          <p:cNvPr id="7" name="object 3"/>
          <p:cNvSpPr/>
          <p:nvPr/>
        </p:nvSpPr>
        <p:spPr>
          <a:xfrm>
            <a:off x="457200" y="381000"/>
            <a:ext cx="6781801" cy="1026621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lvl="0" algn="ctr">
              <a:spcBef>
                <a:spcPts val="400"/>
              </a:spcBef>
              <a:buClr>
                <a:srgbClr val="2DA2BF"/>
              </a:buClr>
              <a:buSzPct val="68000"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Принципиальные положения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противодействия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коррупции</a:t>
            </a:r>
          </a:p>
        </p:txBody>
      </p:sp>
    </p:spTree>
    <p:extLst>
      <p:ext uri="{BB962C8B-B14F-4D97-AF65-F5344CB8AC3E}">
        <p14:creationId xmlns="" xmlns:p14="http://schemas.microsoft.com/office/powerpoint/2010/main" val="585234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24800" cy="5029200"/>
          </a:xfrm>
        </p:spPr>
        <p:txBody>
          <a:bodyPr>
            <a:normAutofit lnSpcReduction="10000"/>
          </a:bodyPr>
          <a:lstStyle/>
          <a:p>
            <a:pPr marL="365125" indent="-365125" eaLnBrk="1" hangingPunct="1">
              <a:buFont typeface="Wingdings" panose="05000000000000000000" pitchFamily="2" charset="2"/>
              <a:buNone/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</a:t>
            </a:r>
            <a:r>
              <a:rPr lang="ru-RU" alt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None/>
            </a:pPr>
            <a:r>
              <a:rPr lang="ru-RU" alt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злоупотребление служебным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положением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лицами;</a:t>
            </a:r>
          </a:p>
          <a:p>
            <a:pPr marL="0" indent="0" eaLnBrk="1" hangingPunct="1">
              <a:buNone/>
            </a:pP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совершение деяний, указанных в подпункте "а" от имени или в интересах юридического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лица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70867" y="212693"/>
            <a:ext cx="1731414" cy="1450974"/>
          </a:xfrm>
          <a:prstGeom prst="rect">
            <a:avLst/>
          </a:prstGeom>
        </p:spPr>
      </p:pic>
      <p:sp>
        <p:nvSpPr>
          <p:cNvPr id="5" name="object 3"/>
          <p:cNvSpPr/>
          <p:nvPr/>
        </p:nvSpPr>
        <p:spPr>
          <a:xfrm>
            <a:off x="304800" y="304800"/>
            <a:ext cx="6781801" cy="1026621"/>
          </a:xfrm>
          <a:custGeom>
            <a:avLst/>
            <a:gdLst/>
            <a:ahLst/>
            <a:cxnLst/>
            <a:rect l="l" t="t" r="r" b="b"/>
            <a:pathLst>
              <a:path w="6337300" h="1152525">
                <a:moveTo>
                  <a:pt x="6144768" y="0"/>
                </a:moveTo>
                <a:lnTo>
                  <a:pt x="192024" y="0"/>
                </a:lnTo>
                <a:lnTo>
                  <a:pt x="147996" y="5071"/>
                </a:lnTo>
                <a:lnTo>
                  <a:pt x="107579" y="19518"/>
                </a:lnTo>
                <a:lnTo>
                  <a:pt x="71925" y="42187"/>
                </a:lnTo>
                <a:lnTo>
                  <a:pt x="42187" y="71925"/>
                </a:lnTo>
                <a:lnTo>
                  <a:pt x="19518" y="107579"/>
                </a:lnTo>
                <a:lnTo>
                  <a:pt x="5071" y="147996"/>
                </a:lnTo>
                <a:lnTo>
                  <a:pt x="0" y="192024"/>
                </a:lnTo>
                <a:lnTo>
                  <a:pt x="0" y="959993"/>
                </a:lnTo>
                <a:lnTo>
                  <a:pt x="5071" y="1004020"/>
                </a:lnTo>
                <a:lnTo>
                  <a:pt x="19518" y="1044437"/>
                </a:lnTo>
                <a:lnTo>
                  <a:pt x="42187" y="1080091"/>
                </a:lnTo>
                <a:lnTo>
                  <a:pt x="71925" y="1109829"/>
                </a:lnTo>
                <a:lnTo>
                  <a:pt x="107579" y="1132498"/>
                </a:lnTo>
                <a:lnTo>
                  <a:pt x="147996" y="1146945"/>
                </a:lnTo>
                <a:lnTo>
                  <a:pt x="192024" y="1152017"/>
                </a:lnTo>
                <a:lnTo>
                  <a:pt x="6144768" y="1152017"/>
                </a:lnTo>
                <a:lnTo>
                  <a:pt x="6188795" y="1146945"/>
                </a:lnTo>
                <a:lnTo>
                  <a:pt x="6229212" y="1132498"/>
                </a:lnTo>
                <a:lnTo>
                  <a:pt x="6264866" y="1109829"/>
                </a:lnTo>
                <a:lnTo>
                  <a:pt x="6294604" y="1080091"/>
                </a:lnTo>
                <a:lnTo>
                  <a:pt x="6317273" y="1044437"/>
                </a:lnTo>
                <a:lnTo>
                  <a:pt x="6331720" y="1004020"/>
                </a:lnTo>
                <a:lnTo>
                  <a:pt x="6336791" y="959993"/>
                </a:lnTo>
                <a:lnTo>
                  <a:pt x="6336791" y="192024"/>
                </a:lnTo>
                <a:lnTo>
                  <a:pt x="6331720" y="147996"/>
                </a:lnTo>
                <a:lnTo>
                  <a:pt x="6317273" y="107579"/>
                </a:lnTo>
                <a:lnTo>
                  <a:pt x="6294604" y="71925"/>
                </a:lnTo>
                <a:lnTo>
                  <a:pt x="6264866" y="42187"/>
                </a:lnTo>
                <a:lnTo>
                  <a:pt x="6229212" y="19518"/>
                </a:lnTo>
                <a:lnTo>
                  <a:pt x="6188795" y="5071"/>
                </a:lnTo>
                <a:lnTo>
                  <a:pt x="61447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lvl="0" algn="ctr">
              <a:spcBef>
                <a:spcPts val="400"/>
              </a:spcBef>
              <a:buClr>
                <a:srgbClr val="2DA2BF"/>
              </a:buClr>
              <a:buSzPct val="68000"/>
              <a:defRPr/>
            </a:pPr>
            <a:r>
              <a:rPr lang="ru-RU" sz="3200" b="1" dirty="0" smtClean="0">
                <a:latin typeface="Times New Roman"/>
                <a:cs typeface="Times New Roman"/>
              </a:rPr>
              <a:t>Федеральный закон</a:t>
            </a:r>
            <a:br>
              <a:rPr lang="ru-RU" sz="3200" b="1" dirty="0" smtClean="0">
                <a:latin typeface="Times New Roman"/>
                <a:cs typeface="Times New Roman"/>
              </a:rPr>
            </a:br>
            <a:r>
              <a:rPr lang="ru-RU" sz="3200" b="1" dirty="0" smtClean="0">
                <a:latin typeface="Times New Roman"/>
                <a:cs typeface="Times New Roman"/>
              </a:rPr>
              <a:t>о противодействии коррупции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045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229600" cy="495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Согласованные, системные </a:t>
            </a:r>
            <a: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усилия по </a:t>
            </a:r>
            <a: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противодействию коррупции укладываются </a:t>
            </a:r>
            <a: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рамки 3-х стратегий: </a:t>
            </a:r>
            <a:b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</a:t>
            </a:r>
            <a: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предупреждение, </a:t>
            </a:r>
            <a:b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ru-RU" alt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пресечение </a:t>
            </a:r>
            <a:endParaRPr lang="ru-RU" alt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152400"/>
            <a:ext cx="1731414" cy="1450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0974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768</TotalTime>
  <Words>252</Words>
  <Application>Microsoft Office PowerPoint</Application>
  <PresentationFormat>Экран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Согласованные, системные  усилия по противодействию коррупции укладываются  в рамки 3-х стратегий:   осознание,    предупреждение,       пресечение </vt:lpstr>
      <vt:lpstr>Слайд 10</vt:lpstr>
      <vt:lpstr> </vt:lpstr>
      <vt:lpstr>Слайд 12</vt:lpstr>
      <vt:lpstr>Слайд 13</vt:lpstr>
      <vt:lpstr>Слайд 14</vt:lpstr>
      <vt:lpstr>Слайд 15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Юрченко</dc:creator>
  <cp:lastModifiedBy>I-403</cp:lastModifiedBy>
  <cp:revision>64</cp:revision>
  <dcterms:created xsi:type="dcterms:W3CDTF">2021-11-05T16:52:58Z</dcterms:created>
  <dcterms:modified xsi:type="dcterms:W3CDTF">2023-09-25T14:59:37Z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2015-09-08T00:00:00Z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2021-11-05T00:00:00Z</vt:filetime>
  </property>
</Properties>
</file>